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98" r:id="rId2"/>
    <p:sldId id="315" r:id="rId3"/>
    <p:sldId id="316" r:id="rId4"/>
    <p:sldId id="317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586" autoAdjust="0"/>
  </p:normalViewPr>
  <p:slideViewPr>
    <p:cSldViewPr>
      <p:cViewPr>
        <p:scale>
          <a:sx n="70" d="100"/>
          <a:sy n="70" d="100"/>
        </p:scale>
        <p:origin x="-51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customXml" Target="../customXml/item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B576ED-3FE9-436B-B926-6547F09249D5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B92C6D-DF17-431C-82CF-76FF20370E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6620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E8A1-A1AA-4984-A96B-6EA821E8A159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368D631-19C1-4798-9650-DF50483012E0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E8A1-A1AA-4984-A96B-6EA821E8A159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8D631-19C1-4798-9650-DF50483012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E8A1-A1AA-4984-A96B-6EA821E8A159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8D631-19C1-4798-9650-DF50483012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E8A1-A1AA-4984-A96B-6EA821E8A159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368D631-19C1-4798-9650-DF50483012E0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E8A1-A1AA-4984-A96B-6EA821E8A159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368D631-19C1-4798-9650-DF50483012E0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E8A1-A1AA-4984-A96B-6EA821E8A159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368D631-19C1-4798-9650-DF50483012E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E8A1-A1AA-4984-A96B-6EA821E8A159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368D631-19C1-4798-9650-DF50483012E0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E8A1-A1AA-4984-A96B-6EA821E8A159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368D631-19C1-4798-9650-DF50483012E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E8A1-A1AA-4984-A96B-6EA821E8A159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368D631-19C1-4798-9650-DF50483012E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E8A1-A1AA-4984-A96B-6EA821E8A159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368D631-19C1-4798-9650-DF50483012E0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E8A1-A1AA-4984-A96B-6EA821E8A159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368D631-19C1-4798-9650-DF50483012E0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4707E8A1-A1AA-4984-A96B-6EA821E8A159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8368D631-19C1-4798-9650-DF50483012E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3930" y="399225"/>
            <a:ext cx="8092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Summary of Public Comments</a:t>
            </a:r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14400" y="1143000"/>
            <a:ext cx="6667210" cy="48936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lnSpc>
                <a:spcPct val="200000"/>
              </a:lnSpc>
              <a:buFont typeface="Arial" pitchFamily="34" charset="0"/>
              <a:buChar char="•"/>
            </a:pPr>
            <a:r>
              <a:rPr lang="en-US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553 correspondences received</a:t>
            </a:r>
          </a:p>
          <a:p>
            <a:pPr marL="457200" indent="-457200">
              <a:lnSpc>
                <a:spcPct val="200000"/>
              </a:lnSpc>
              <a:buFont typeface="Arial" pitchFamily="34" charset="0"/>
              <a:buChar char="•"/>
            </a:pPr>
            <a:r>
              <a:rPr lang="en-US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198 support No Action (Alternative A)</a:t>
            </a:r>
          </a:p>
          <a:p>
            <a:pPr marL="457200" indent="-457200">
              <a:lnSpc>
                <a:spcPct val="200000"/>
              </a:lnSpc>
              <a:buFont typeface="Arial" pitchFamily="34" charset="0"/>
              <a:buChar char="•"/>
            </a:pPr>
            <a:r>
              <a:rPr lang="en-US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  support </a:t>
            </a:r>
            <a:r>
              <a:rPr lang="en-US" sz="26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Brodificoum</a:t>
            </a:r>
            <a:r>
              <a:rPr lang="en-US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(Alternative B)</a:t>
            </a:r>
          </a:p>
          <a:p>
            <a:pPr marL="457200" indent="-457200">
              <a:lnSpc>
                <a:spcPct val="200000"/>
              </a:lnSpc>
              <a:buFont typeface="Arial" pitchFamily="34" charset="0"/>
              <a:buChar char="•"/>
            </a:pPr>
            <a:r>
              <a:rPr lang="en-US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 support </a:t>
            </a:r>
            <a:r>
              <a:rPr lang="en-US" sz="26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Diphacinone</a:t>
            </a:r>
            <a:r>
              <a:rPr lang="en-US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(Alternative C)</a:t>
            </a:r>
          </a:p>
          <a:p>
            <a:pPr marL="457200" indent="-457200">
              <a:lnSpc>
                <a:spcPct val="200000"/>
              </a:lnSpc>
              <a:buFont typeface="Arial" pitchFamily="34" charset="0"/>
              <a:buChar char="•"/>
            </a:pPr>
            <a:r>
              <a:rPr lang="en-US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 support </a:t>
            </a:r>
            <a:r>
              <a:rPr lang="en-US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or C</a:t>
            </a:r>
          </a:p>
          <a:p>
            <a:pPr marL="457200" indent="-457200">
              <a:lnSpc>
                <a:spcPct val="200000"/>
              </a:lnSpc>
              <a:buFont typeface="Arial" pitchFamily="34" charset="0"/>
              <a:buChar char="•"/>
            </a:pPr>
            <a:r>
              <a:rPr lang="en-US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109  </a:t>
            </a:r>
            <a:r>
              <a:rPr lang="en-US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support </a:t>
            </a:r>
            <a:r>
              <a:rPr lang="en-US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 </a:t>
            </a:r>
            <a:r>
              <a:rPr lang="en-US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 </a:t>
            </a:r>
            <a:r>
              <a:rPr lang="en-US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endParaRPr lang="en-US" sz="2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32762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3930" y="399225"/>
            <a:ext cx="8092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Summary of Public Comments (</a:t>
            </a:r>
            <a:r>
              <a:rPr lang="en-US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con’t</a:t>
            </a: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14401" y="1143000"/>
            <a:ext cx="7551970" cy="31752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200000"/>
              </a:lnSpc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 Action:</a:t>
            </a:r>
          </a:p>
          <a:p>
            <a:pPr marL="914400" lvl="1" indent="-457200">
              <a:lnSpc>
                <a:spcPct val="200000"/>
              </a:lnSpc>
              <a:buSzPct val="80000"/>
              <a:buFont typeface="Courier New" panose="02070309020205020404" pitchFamily="49" charset="0"/>
              <a:buChar char="o"/>
            </a:pP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212 PETA call to action letters (duplicated)</a:t>
            </a:r>
          </a:p>
          <a:p>
            <a:pPr marL="914400" lvl="1" indent="-457200">
              <a:lnSpc>
                <a:spcPct val="200000"/>
              </a:lnSpc>
              <a:buSzPct val="80000"/>
              <a:buFont typeface="Courier New" panose="02070309020205020404" pitchFamily="49" charset="0"/>
              <a:buChar char="o"/>
            </a:pPr>
            <a:r>
              <a:rPr lang="en-US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Wildcare</a:t>
            </a: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petition – ca. 500 signatures</a:t>
            </a:r>
          </a:p>
          <a:p>
            <a:pPr marL="914400" lvl="1" indent="-457200">
              <a:spcBef>
                <a:spcPts val="1000"/>
              </a:spcBef>
              <a:buSzPct val="80000"/>
              <a:buFont typeface="Courier New" panose="02070309020205020404" pitchFamily="49" charset="0"/>
              <a:buChar char="o"/>
            </a:pP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Change.org (Maggie Sergio) – 88 signatures (many more signatures since)</a:t>
            </a:r>
          </a:p>
        </p:txBody>
      </p:sp>
    </p:spTree>
    <p:extLst>
      <p:ext uri="{BB962C8B-B14F-4D97-AF65-F5344CB8AC3E}">
        <p14:creationId xmlns:p14="http://schemas.microsoft.com/office/powerpoint/2010/main" val="1038560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3930" y="399225"/>
            <a:ext cx="8092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Summary of Public Comments (</a:t>
            </a:r>
            <a:r>
              <a:rPr lang="en-US" sz="2800" b="1" dirty="0" err="1" smtClean="0">
                <a:solidFill>
                  <a:schemeClr val="bg1"/>
                </a:solidFill>
              </a:rPr>
              <a:t>con’t</a:t>
            </a:r>
            <a:r>
              <a:rPr lang="en-US" sz="2800" b="1" dirty="0" smtClean="0">
                <a:solidFill>
                  <a:schemeClr val="bg1"/>
                </a:solidFill>
              </a:rPr>
              <a:t>)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4" name="Content Placeholder 4"/>
          <p:cNvSpPr txBox="1">
            <a:spLocks/>
          </p:cNvSpPr>
          <p:nvPr/>
        </p:nvSpPr>
        <p:spPr>
          <a:xfrm>
            <a:off x="304800" y="1219200"/>
            <a:ext cx="8686800" cy="5638800"/>
          </a:xfrm>
          <a:prstGeom prst="rect">
            <a:avLst/>
          </a:prstGeom>
        </p:spPr>
        <p:txBody>
          <a:bodyPr>
            <a:norm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</a:rPr>
              <a:t>DEIS lacks objectivity  (contractor is biased)</a:t>
            </a:r>
          </a:p>
          <a:p>
            <a:pPr>
              <a:lnSpc>
                <a:spcPct val="20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</a:rPr>
              <a:t>DEIS does not describe lessons learned from previous projects</a:t>
            </a:r>
          </a:p>
          <a:p>
            <a:pPr>
              <a:spcBef>
                <a:spcPts val="120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</a:rPr>
              <a:t>Rodenticide could persist in the island ecosystem for long-term</a:t>
            </a:r>
          </a:p>
          <a:p>
            <a:pPr>
              <a:lnSpc>
                <a:spcPct val="20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</a:rPr>
              <a:t>The risk to the environment was not properly evaluated</a:t>
            </a:r>
          </a:p>
          <a:p>
            <a:pPr>
              <a:lnSpc>
                <a:spcPct val="20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</a:rPr>
              <a:t>Threats to gulls have not been properly evaluated</a:t>
            </a:r>
          </a:p>
          <a:p>
            <a:pPr>
              <a:lnSpc>
                <a:spcPct val="20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</a:rPr>
              <a:t>Hazing effectiveness is overestimated</a:t>
            </a:r>
          </a:p>
          <a:p>
            <a:pPr>
              <a:lnSpc>
                <a:spcPct val="20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</a:rPr>
              <a:t>Economic impacts were not properly evaluated</a:t>
            </a:r>
          </a:p>
          <a:p>
            <a:pPr>
              <a:lnSpc>
                <a:spcPct val="200000"/>
              </a:lnSpc>
              <a:spcBef>
                <a:spcPts val="0"/>
              </a:spcBef>
            </a:pPr>
            <a:endParaRPr lang="en-US" b="1" dirty="0" smtClean="0">
              <a:solidFill>
                <a:schemeClr val="bg1"/>
              </a:solidFill>
            </a:endParaRPr>
          </a:p>
          <a:p>
            <a:pPr>
              <a:lnSpc>
                <a:spcPct val="200000"/>
              </a:lnSpc>
              <a:spcBef>
                <a:spcPts val="0"/>
              </a:spcBef>
            </a:pP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8923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3930" y="399225"/>
            <a:ext cx="8092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Summary of Public Comments (</a:t>
            </a:r>
            <a:r>
              <a:rPr lang="en-US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con’t</a:t>
            </a: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Content Placeholder 4"/>
          <p:cNvSpPr txBox="1">
            <a:spLocks/>
          </p:cNvSpPr>
          <p:nvPr/>
        </p:nvSpPr>
        <p:spPr>
          <a:xfrm>
            <a:off x="304800" y="1219200"/>
            <a:ext cx="8686800" cy="5638800"/>
          </a:xfrm>
          <a:prstGeom prst="rect">
            <a:avLst/>
          </a:prstGeom>
        </p:spPr>
        <p:txBody>
          <a:bodyPr>
            <a:norm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</a:rPr>
              <a:t>The bait application plan is not appropriate (supplemental label needed)</a:t>
            </a:r>
          </a:p>
          <a:p>
            <a:pPr>
              <a:lnSpc>
                <a:spcPct val="20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</a:rPr>
              <a:t>DEIS needs detailed monitoring and mitigation plans</a:t>
            </a:r>
          </a:p>
          <a:p>
            <a:pPr>
              <a:lnSpc>
                <a:spcPct val="20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</a:rPr>
              <a:t>Anticipated effects rely on predicted outcomes</a:t>
            </a:r>
          </a:p>
          <a:p>
            <a:pPr>
              <a:lnSpc>
                <a:spcPct val="20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b="1" dirty="0" err="1" smtClean="0">
                <a:solidFill>
                  <a:schemeClr val="bg1"/>
                </a:solidFill>
              </a:rPr>
              <a:t>Sublethal</a:t>
            </a:r>
            <a:r>
              <a:rPr lang="en-US" b="1" dirty="0" smtClean="0">
                <a:solidFill>
                  <a:schemeClr val="bg1"/>
                </a:solidFill>
              </a:rPr>
              <a:t> effects were not properly evaluated</a:t>
            </a:r>
          </a:p>
          <a:p>
            <a:pPr>
              <a:spcBef>
                <a:spcPts val="120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</a:rPr>
              <a:t>Mouse removal is not a guarantee that impacts to petrels will decrease</a:t>
            </a:r>
          </a:p>
          <a:p>
            <a:pPr>
              <a:lnSpc>
                <a:spcPct val="20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</a:rPr>
              <a:t>Do not use rodenticide to remove invasive mice</a:t>
            </a:r>
          </a:p>
          <a:p>
            <a:pPr>
              <a:lnSpc>
                <a:spcPct val="200000"/>
              </a:lnSpc>
              <a:spcBef>
                <a:spcPts val="0"/>
              </a:spcBef>
            </a:pPr>
            <a:endParaRPr lang="en-US" b="1" dirty="0" smtClean="0">
              <a:solidFill>
                <a:schemeClr val="bg1"/>
              </a:solidFill>
            </a:endParaRPr>
          </a:p>
          <a:p>
            <a:pPr>
              <a:lnSpc>
                <a:spcPct val="200000"/>
              </a:lnSpc>
              <a:spcBef>
                <a:spcPts val="0"/>
              </a:spcBef>
            </a:pP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6393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lemental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725DA223521E4F8FF3AAF8EF66E35D" ma:contentTypeVersion="11" ma:contentTypeDescription="Create a new document." ma:contentTypeScope="" ma:versionID="e976681ef8c202b58aed97db1ab00a1b">
  <xsd:schema xmlns:xsd="http://www.w3.org/2001/XMLSchema" xmlns:xs="http://www.w3.org/2001/XMLSchema" xmlns:p="http://schemas.microsoft.com/office/2006/metadata/properties" xmlns:ns2="b8c791ff-8839-41d3-a5c3-dadefa89be97" xmlns:ns3="2b8eca42-bbaa-4602-a2b4-1626cec75391" targetNamespace="http://schemas.microsoft.com/office/2006/metadata/properties" ma:root="true" ma:fieldsID="ba7658f9077d3ff87f888170b92b2961" ns2:_="" ns3:_="">
    <xsd:import namespace="b8c791ff-8839-41d3-a5c3-dadefa89be97"/>
    <xsd:import namespace="2b8eca42-bbaa-4602-a2b4-1626cec75391"/>
    <xsd:element name="properties">
      <xsd:complexType>
        <xsd:sequence>
          <xsd:element name="documentManagement">
            <xsd:complexType>
              <xsd:all>
                <xsd:element ref="ns2:Reviewed_x003f_" minOccurs="0"/>
                <xsd:element ref="ns2:Reviewed_x0020_By_x003f_" minOccurs="0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PotentialExemption_x003f_" minOccurs="0"/>
                <xsd:element ref="ns2:SenttoFOIACoordinator_x003f_" minOccurs="0"/>
                <xsd:element ref="ns2:Note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c791ff-8839-41d3-a5c3-dadefa89be97" elementFormDefault="qualified">
    <xsd:import namespace="http://schemas.microsoft.com/office/2006/documentManagement/types"/>
    <xsd:import namespace="http://schemas.microsoft.com/office/infopath/2007/PartnerControls"/>
    <xsd:element name="Reviewed_x003f_" ma:index="8" nillable="true" ma:displayName="Reviewed?" ma:default="No" ma:format="Dropdown" ma:internalName="Reviewed_x003f_">
      <xsd:simpleType>
        <xsd:restriction base="dms:Choice">
          <xsd:enumeration value="Yes"/>
          <xsd:enumeration value="In Progress"/>
          <xsd:enumeration value="No"/>
        </xsd:restriction>
      </xsd:simpleType>
    </xsd:element>
    <xsd:element name="Reviewed_x0020_By_x003f_" ma:index="9" nillable="true" ma:displayName="Reviewed By?" ma:list="UserInfo" ma:SharePointGroup="0" ma:internalName="Reviewed_x0020_By_x003f_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PotentialExemption_x003f_" ma:index="14" nillable="true" ma:displayName="Potential Exemption?" ma:format="Dropdown" ma:internalName="PotentialExemption_x003f_">
      <xsd:simpleType>
        <xsd:restriction base="dms:Choice">
          <xsd:enumeration value="Yes"/>
          <xsd:enumeration value="No"/>
        </xsd:restriction>
      </xsd:simpleType>
    </xsd:element>
    <xsd:element name="SenttoFOIACoordinator_x003f_" ma:index="15" nillable="true" ma:displayName="Sent to FOIA Coordinator?" ma:default="0" ma:format="Dropdown" ma:internalName="SenttoFOIACoordinator_x003f_">
      <xsd:simpleType>
        <xsd:restriction base="dms:Boolean"/>
      </xsd:simpleType>
    </xsd:element>
    <xsd:element name="Notes" ma:index="16" nillable="true" ma:displayName="Notes" ma:format="Dropdown" ma:internalName="Notes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b8eca42-bbaa-4602-a2b4-1626cec75391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Reviewed_x0020_By_x003f_ xmlns="b8c791ff-8839-41d3-a5c3-dadefa89be97">
      <UserInfo>
        <DisplayName>Pelz, Mark</DisplayName>
        <AccountId>7</AccountId>
        <AccountType/>
      </UserInfo>
    </Reviewed_x0020_By_x003f_>
    <Reviewed_x003f_ xmlns="b8c791ff-8839-41d3-a5c3-dadefa89be97">Yes</Reviewed_x003f_>
    <Notes xmlns="b8c791ff-8839-41d3-a5c3-dadefa89be97" xsi:nil="true"/>
    <SenttoFOIACoordinator_x003f_ xmlns="b8c791ff-8839-41d3-a5c3-dadefa89be97">false</SenttoFOIACoordinator_x003f_>
    <PotentialExemption_x003f_ xmlns="b8c791ff-8839-41d3-a5c3-dadefa89be97">No</PotentialExemption_x003f_>
  </documentManagement>
</p:properties>
</file>

<file path=customXml/itemProps1.xml><?xml version="1.0" encoding="utf-8"?>
<ds:datastoreItem xmlns:ds="http://schemas.openxmlformats.org/officeDocument/2006/customXml" ds:itemID="{0D8281D0-928F-4D9B-B20D-BEF6D03ED0C4}"/>
</file>

<file path=customXml/itemProps2.xml><?xml version="1.0" encoding="utf-8"?>
<ds:datastoreItem xmlns:ds="http://schemas.openxmlformats.org/officeDocument/2006/customXml" ds:itemID="{BF6621AD-4722-456D-9FA4-14CDB1A538D6}"/>
</file>

<file path=customXml/itemProps3.xml><?xml version="1.0" encoding="utf-8"?>
<ds:datastoreItem xmlns:ds="http://schemas.openxmlformats.org/officeDocument/2006/customXml" ds:itemID="{5629B45C-F3CA-4742-8B5D-244671925A5D}"/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734</TotalTime>
  <Words>197</Words>
  <Application>Microsoft Office PowerPoint</Application>
  <PresentationFormat>On-screen Show (4:3)</PresentationFormat>
  <Paragraphs>27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Elemental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Landres, Nyssa R</dc:creator>
  <cp:lastModifiedBy>Gerry J McChesney</cp:lastModifiedBy>
  <cp:revision>73</cp:revision>
  <dcterms:created xsi:type="dcterms:W3CDTF">2013-08-29T14:20:40Z</dcterms:created>
  <dcterms:modified xsi:type="dcterms:W3CDTF">2016-10-18T01:25:45Z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0x010100AE725DA223521E4F8FF3AAF8EF66E35D</vt:lpwstr>
  </property>
  <property fmtid="{D5CDD505-2E9C-101B-9397-08002B2CF9AE}" pid="3" name="Order">
    <vt:r8>576600</vt:r8>
  </property>
  <property fmtid="{D5CDD505-2E9C-101B-9397-08002B2CF9AE}" pid="4" name="_ExtendedDescription">
    <vt:lpwstr/>
  </property>
  <property fmtid="{D5CDD505-2E9C-101B-9397-08002B2CF9AE}" pid="5" name="TriggerFlowInfo">
    <vt:lpwstr/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ComplianceAssetId">
    <vt:lpwstr/>
  </property>
  <property fmtid="{D5CDD505-2E9C-101B-9397-08002B2CF9AE}" pid="9" name="xd_Signature">
    <vt:bool>false</vt:bool>
  </property>
  <property fmtid="{D5CDD505-2E9C-101B-9397-08002B2CF9AE}" pid="10" name="xd_ProgID">
    <vt:lpwstr/>
  </property>
  <property fmtid="{D5CDD505-2E9C-101B-9397-08002B2CF9AE}" pid="11" name="TemplateUrl">
    <vt:lpwstr/>
  </property>
</Properties>
</file>